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7" r:id="rId4"/>
    <p:sldId id="262" r:id="rId5"/>
    <p:sldId id="259" r:id="rId6"/>
    <p:sldId id="277" r:id="rId7"/>
    <p:sldId id="278" r:id="rId8"/>
    <p:sldId id="279" r:id="rId9"/>
    <p:sldId id="272" r:id="rId10"/>
    <p:sldId id="260" r:id="rId11"/>
    <p:sldId id="261" r:id="rId12"/>
    <p:sldId id="264" r:id="rId13"/>
    <p:sldId id="265" r:id="rId14"/>
    <p:sldId id="273" r:id="rId15"/>
    <p:sldId id="267" r:id="rId16"/>
    <p:sldId id="266" r:id="rId17"/>
    <p:sldId id="269" r:id="rId18"/>
    <p:sldId id="270" r:id="rId19"/>
    <p:sldId id="274" r:id="rId20"/>
    <p:sldId id="275" r:id="rId21"/>
    <p:sldId id="268" r:id="rId22"/>
    <p:sldId id="280" r:id="rId23"/>
    <p:sldId id="271" r:id="rId24"/>
    <p:sldId id="276" r:id="rId25"/>
    <p:sldId id="263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314" autoAdjust="0"/>
    <p:restoredTop sz="93979" autoAdjust="0"/>
  </p:normalViewPr>
  <p:slideViewPr>
    <p:cSldViewPr snapToGrid="0">
      <p:cViewPr>
        <p:scale>
          <a:sx n="75" d="100"/>
          <a:sy n="75" d="100"/>
        </p:scale>
        <p:origin x="388" y="-2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D2FDC31-72A1-41C7-87CA-7AD92AA44E2B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A1EB22-43FA-4B68-A41A-D075BFC41D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28943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1EB22-43FA-4B68-A41A-D075BFC41DFA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71152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If</a:t>
            </a:r>
            <a:r>
              <a:rPr lang="en-GB" baseline="0" dirty="0" smtClean="0"/>
              <a:t> pupils are struggling with times tables knowledge in KS2, they face a real challenge to access the majority of the curriculum and they could be at risk of falling further behind their peers.</a:t>
            </a:r>
          </a:p>
          <a:p>
            <a:endParaRPr lang="en-GB" baseline="0" dirty="0" smtClean="0"/>
          </a:p>
          <a:p>
            <a:r>
              <a:rPr lang="en-GB" baseline="0" dirty="0" smtClean="0"/>
              <a:t>This issue will persist into secondary school if not addressed.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A1EB22-43FA-4B68-A41A-D075BFC41DFA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6810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2537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19910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19785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194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450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340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4555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82254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3486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13025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84702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2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0362BF-58D9-42A6-BF7F-5CDFC4213A34}" type="datetimeFigureOut">
              <a:rPr lang="en-GB" smtClean="0"/>
              <a:t>16/02/2022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C4574-1B22-4016-8486-14A45DCE5F6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6263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Calibri" panose="020F0502020204030204" pitchFamily="34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timestables.co.uk/multiplication-tables-check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hyperlink" Target="https://www.st-modwens.staffs.sch.uk/page/?title=MATHS&amp;pid=130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ictgames.com/tablesTennis/mobile/" TargetMode="Externa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forms.office.com/Pages/ResponsePage.aspx?id=x1hMomtpk0GUQ2kNnaf6Wp6C7L62TNNHluObDt8SgVdUODlXQzFYT0RZUEFENkhaUUdRUjg5QzYwOC4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71625" y="1501945"/>
            <a:ext cx="9144000" cy="63148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Times tables </a:t>
            </a:r>
            <a:br>
              <a:rPr lang="en-GB" dirty="0" smtClean="0"/>
            </a:br>
            <a:r>
              <a:rPr lang="en-GB" dirty="0" smtClean="0"/>
              <a:t>Parent Workshop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71650" y="5202238"/>
            <a:ext cx="9144000" cy="1655762"/>
          </a:xfrm>
        </p:spPr>
        <p:txBody>
          <a:bodyPr/>
          <a:lstStyle/>
          <a:p>
            <a:r>
              <a:rPr lang="en-GB" dirty="0" smtClean="0"/>
              <a:t>Supporting your child at home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52950" y="1931988"/>
            <a:ext cx="3105150" cy="3105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40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Aims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National expectations and wider importance.</a:t>
            </a:r>
          </a:p>
          <a:p>
            <a:r>
              <a:rPr lang="en-GB" dirty="0" smtClean="0"/>
              <a:t>Year 4 times tables check</a:t>
            </a:r>
            <a:r>
              <a:rPr lang="en-GB" dirty="0" smtClean="0"/>
              <a:t>.</a:t>
            </a:r>
          </a:p>
          <a:p>
            <a:r>
              <a:rPr lang="en-GB" dirty="0" smtClean="0"/>
              <a:t>Cognitive Load Theory.</a:t>
            </a:r>
            <a:endParaRPr lang="en-GB" dirty="0" smtClean="0"/>
          </a:p>
          <a:p>
            <a:r>
              <a:rPr lang="en-GB" dirty="0" smtClean="0"/>
              <a:t>The teaching approach at school.</a:t>
            </a:r>
          </a:p>
          <a:p>
            <a:r>
              <a:rPr lang="en-GB" dirty="0" smtClean="0"/>
              <a:t>Supporting pupils at home.</a:t>
            </a:r>
          </a:p>
          <a:p>
            <a:r>
              <a:rPr lang="en-GB" dirty="0" smtClean="0"/>
              <a:t>Useful resources. </a:t>
            </a:r>
          </a:p>
          <a:p>
            <a:r>
              <a:rPr lang="en-GB" dirty="0" smtClean="0"/>
              <a:t>Questions.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925" y="230188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9525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National Expectations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8526" y="1588711"/>
            <a:ext cx="9034251" cy="4943597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9925" y="148085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854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Multiplication Tables Check (MTC)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 smtClean="0"/>
              <a:t>The Multiplication Tables Check (MTC) will be administered to children in Year 4, from Monday 6th June 2022. It is a statutory assessment for most pupils. </a:t>
            </a:r>
            <a:endParaRPr lang="en-GB" dirty="0"/>
          </a:p>
          <a:p>
            <a:r>
              <a:rPr lang="en-GB" dirty="0" smtClean="0"/>
              <a:t>The purpose of the MTC is to determine whether Year 4 pupils can recall their multiplication tables up to </a:t>
            </a:r>
            <a:r>
              <a:rPr lang="en-GB" dirty="0" smtClean="0"/>
              <a:t>12 x 12 </a:t>
            </a:r>
            <a:r>
              <a:rPr lang="en-GB" dirty="0" smtClean="0"/>
              <a:t>fluently as outlined in the National Curriculum. </a:t>
            </a:r>
          </a:p>
          <a:p>
            <a:r>
              <a:rPr lang="en-GB" dirty="0" smtClean="0"/>
              <a:t> Children will be tested using a computer, where they will have to answer multiplication questions against a clock. The test will last no longer than 5 minutes; children will have 6 seconds to answer each question in a series of 25.</a:t>
            </a:r>
          </a:p>
          <a:p>
            <a:r>
              <a:rPr lang="en-GB" dirty="0" smtClean="0"/>
              <a:t>The results will be reported to the Department of Education</a:t>
            </a:r>
            <a:r>
              <a:rPr lang="en-GB" dirty="0" smtClean="0"/>
              <a:t>.</a:t>
            </a:r>
          </a:p>
          <a:p>
            <a:r>
              <a:rPr lang="en-GB" dirty="0">
                <a:hlinkClick r:id="rId2"/>
              </a:rPr>
              <a:t>https://www.timestables.co.uk/multiplication-tables-check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Practice website.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0375" y="186532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76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are times tables important?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Times tables knowledge underpins much of the primary Maths curriculum.</a:t>
            </a:r>
          </a:p>
          <a:p>
            <a:r>
              <a:rPr lang="en-GB" dirty="0" smtClean="0"/>
              <a:t>Mastering times tables and having the ability to quickly recall known facts is a necessary step to approaching more challenging topics as they progress through school. </a:t>
            </a:r>
            <a:endParaRPr lang="en-GB" dirty="0" smtClean="0"/>
          </a:p>
          <a:p>
            <a:r>
              <a:rPr lang="en-GB" dirty="0" smtClean="0"/>
              <a:t>In school, we use the findings of John </a:t>
            </a:r>
            <a:r>
              <a:rPr lang="en-GB" dirty="0" err="1" smtClean="0"/>
              <a:t>Sweller’s</a:t>
            </a:r>
            <a:r>
              <a:rPr lang="en-GB" dirty="0" smtClean="0"/>
              <a:t> Cognitive Load Theory to inform our teaching practice. </a:t>
            </a:r>
            <a:endParaRPr lang="en-GB" dirty="0" smtClean="0"/>
          </a:p>
          <a:p>
            <a:pPr marL="0" indent="0">
              <a:buNone/>
            </a:pP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39425" y="186532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083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3074" name="Picture 2" descr="http://4.bp.blogspot.com/-loPNR2y9BdU/W0I8tUrqy5I/AAAAAAAAXTg/Ob7YVB5j6Psj5agjOQ5W78fshAxK0wuiQCK4BGAYYCw/s1600/Image-1-77157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-161" b="47619"/>
          <a:stretch/>
        </p:blipFill>
        <p:spPr bwMode="auto">
          <a:xfrm>
            <a:off x="2209800" y="672358"/>
            <a:ext cx="7535333" cy="5254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1082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1448" y="1603640"/>
            <a:ext cx="9991618" cy="4795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2791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Cognitive Load and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Cognitive Load Theory states that learners have a limited capacity in their working memory and we must not over load this. </a:t>
            </a:r>
          </a:p>
          <a:p>
            <a:r>
              <a:rPr lang="en-GB" dirty="0"/>
              <a:t>This means that if pupils are having to work hard to recall or calculate times tables facts, they will have less capacity available to absorb new and more complex information. </a:t>
            </a:r>
          </a:p>
          <a:p>
            <a:r>
              <a:rPr lang="en-GB" dirty="0"/>
              <a:t>Secure times tables knowledge </a:t>
            </a:r>
            <a:r>
              <a:rPr lang="en-GB" dirty="0" smtClean="0"/>
              <a:t>ensures </a:t>
            </a:r>
            <a:r>
              <a:rPr lang="en-GB" dirty="0"/>
              <a:t>more capacity and a higher level of success when approaching new concepts in </a:t>
            </a:r>
            <a:r>
              <a:rPr lang="en-GB" dirty="0" smtClean="0"/>
              <a:t>mathematics.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6214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Which topics in primary school maths require times tables knowledge?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9326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" y="125284"/>
            <a:ext cx="11977140" cy="54927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KS2 topics which require times tables knowledge.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109272"/>
            <a:ext cx="2909341" cy="5067691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Fractions.</a:t>
            </a:r>
          </a:p>
          <a:p>
            <a:r>
              <a:rPr lang="en-GB" dirty="0" smtClean="0"/>
              <a:t>Decimals.</a:t>
            </a:r>
          </a:p>
          <a:p>
            <a:r>
              <a:rPr lang="en-GB" dirty="0" smtClean="0"/>
              <a:t>Multiplication.</a:t>
            </a:r>
          </a:p>
          <a:p>
            <a:r>
              <a:rPr lang="en-GB" dirty="0" smtClean="0"/>
              <a:t>Division.</a:t>
            </a:r>
          </a:p>
          <a:p>
            <a:r>
              <a:rPr lang="en-GB" dirty="0" smtClean="0"/>
              <a:t>Area.</a:t>
            </a:r>
          </a:p>
          <a:p>
            <a:r>
              <a:rPr lang="en-GB" dirty="0" smtClean="0"/>
              <a:t>Ratio.</a:t>
            </a:r>
          </a:p>
          <a:p>
            <a:r>
              <a:rPr lang="en-GB" dirty="0" smtClean="0"/>
              <a:t>Square and cube numbers.</a:t>
            </a:r>
          </a:p>
          <a:p>
            <a:r>
              <a:rPr lang="en-GB" dirty="0" smtClean="0"/>
              <a:t>Place value.</a:t>
            </a:r>
          </a:p>
          <a:p>
            <a:r>
              <a:rPr lang="en-GB" dirty="0" smtClean="0"/>
              <a:t>Prime numbers.</a:t>
            </a:r>
          </a:p>
          <a:p>
            <a:r>
              <a:rPr lang="en-GB" dirty="0" smtClean="0"/>
              <a:t>Common multiples.</a:t>
            </a:r>
          </a:p>
          <a:p>
            <a:r>
              <a:rPr lang="en-GB" dirty="0" smtClean="0"/>
              <a:t>Factors.</a:t>
            </a:r>
          </a:p>
        </p:txBody>
      </p:sp>
      <p:pic>
        <p:nvPicPr>
          <p:cNvPr id="1026" name="Picture 2" descr="Image preview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0300" y="1109272"/>
            <a:ext cx="7339506" cy="54575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25931" y="0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625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199" y="365126"/>
            <a:ext cx="11179629" cy="317046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How we teach times tables at Saint Modwen’s.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428298"/>
            <a:ext cx="10515600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 smtClean="0"/>
              <a:t>We have placed times tables </a:t>
            </a:r>
            <a:r>
              <a:rPr lang="en-GB" dirty="0" smtClean="0"/>
              <a:t>knowledge at </a:t>
            </a:r>
            <a:r>
              <a:rPr lang="en-GB" dirty="0" smtClean="0"/>
              <a:t>the centre </a:t>
            </a:r>
            <a:r>
              <a:rPr lang="en-GB" dirty="0" smtClean="0"/>
              <a:t>of the </a:t>
            </a:r>
            <a:r>
              <a:rPr lang="en-GB" dirty="0" smtClean="0"/>
              <a:t>Maths curriculum.</a:t>
            </a:r>
          </a:p>
          <a:p>
            <a:r>
              <a:rPr lang="en-GB" dirty="0" smtClean="0"/>
              <a:t>Times tables are taught every day for at least five minutes – little and often. </a:t>
            </a:r>
          </a:p>
          <a:p>
            <a:r>
              <a:rPr lang="en-GB" dirty="0" smtClean="0"/>
              <a:t>We use a range of activities – songs, pattern spotting, chanting, games, online resources.</a:t>
            </a:r>
          </a:p>
          <a:p>
            <a:r>
              <a:rPr lang="en-GB" dirty="0" smtClean="0"/>
              <a:t>Weekly times tables </a:t>
            </a:r>
            <a:r>
              <a:rPr lang="en-GB" dirty="0" smtClean="0"/>
              <a:t>homework and weekly assessments.</a:t>
            </a:r>
          </a:p>
          <a:p>
            <a:r>
              <a:rPr lang="en-GB" dirty="0" smtClean="0"/>
              <a:t>The data from these assessments is used to inform intervention groups.</a:t>
            </a:r>
            <a:endParaRPr lang="en-GB" dirty="0" smtClean="0"/>
          </a:p>
          <a:p>
            <a:r>
              <a:rPr lang="en-GB" dirty="0" smtClean="0"/>
              <a:t>In addition, we aim to develop pupils number sense. This means the ability to spot patterns, use related facts to retrieve other information and be flexible with the knowledge they. 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9924" y="158297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488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57869"/>
            <a:ext cx="10515600" cy="505732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The Number Sense Approach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11301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Pupils who find times tables difficult, tend to choose inefficient methods to retrieve facts. This increases cognitive load and slows the pace of learning.</a:t>
            </a:r>
          </a:p>
          <a:p>
            <a:endParaRPr lang="en-GB" dirty="0"/>
          </a:p>
          <a:p>
            <a:r>
              <a:rPr lang="en-GB" dirty="0" smtClean="0"/>
              <a:t>E.g.    1 8 X 6</a:t>
            </a:r>
          </a:p>
          <a:p>
            <a:r>
              <a:rPr lang="en-GB" dirty="0" smtClean="0"/>
              <a:t>8 x 6 … (unable to recall the fact)</a:t>
            </a:r>
          </a:p>
          <a:p>
            <a:r>
              <a:rPr lang="en-GB" dirty="0" smtClean="0"/>
              <a:t>Begins to skip count from zero using their fingers ( 0, 8, 16 …)</a:t>
            </a:r>
          </a:p>
          <a:p>
            <a:r>
              <a:rPr lang="en-GB" dirty="0" smtClean="0"/>
              <a:t>They are unsure of 8 x 3 so they count in ones from </a:t>
            </a:r>
            <a:r>
              <a:rPr lang="en-GB" dirty="0" smtClean="0"/>
              <a:t>16 </a:t>
            </a:r>
            <a:r>
              <a:rPr lang="en-GB" dirty="0" smtClean="0"/>
              <a:t>(16, 17, 18, 19, 20, 21, 22, 23, 24</a:t>
            </a:r>
            <a:r>
              <a:rPr lang="en-GB" dirty="0" smtClean="0"/>
              <a:t>).</a:t>
            </a:r>
            <a:endParaRPr lang="en-GB" dirty="0" smtClean="0"/>
          </a:p>
          <a:p>
            <a:r>
              <a:rPr lang="en-GB" dirty="0" smtClean="0"/>
              <a:t>This issue repeats until they have a correct answer.</a:t>
            </a:r>
          </a:p>
          <a:p>
            <a:r>
              <a:rPr lang="en-GB" dirty="0" smtClean="0"/>
              <a:t>The number of steps increases the likelihood of making a </a:t>
            </a:r>
            <a:r>
              <a:rPr lang="en-GB" dirty="0" smtClean="0"/>
              <a:t>mistake and makes a relatively simple question much more complex. </a:t>
            </a:r>
            <a:endParaRPr lang="en-GB" dirty="0" smtClean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925" y="187326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4973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The Number Sense approach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 smtClean="0"/>
          </a:p>
          <a:p>
            <a:r>
              <a:rPr lang="en-GB" dirty="0" smtClean="0"/>
              <a:t>By </a:t>
            </a:r>
            <a:r>
              <a:rPr lang="en-GB" dirty="0" smtClean="0"/>
              <a:t>teaching patterns and exploring the relationships between different times tables and by learning all the associated division facts, we aim to equip pupils with the most efficient </a:t>
            </a:r>
            <a:r>
              <a:rPr lang="en-GB" dirty="0" smtClean="0"/>
              <a:t>methods. </a:t>
            </a:r>
            <a:endParaRPr lang="en-GB" dirty="0" smtClean="0"/>
          </a:p>
          <a:p>
            <a:r>
              <a:rPr lang="en-GB" dirty="0" smtClean="0"/>
              <a:t>The order in which we teach times tables allows pupils to see the links between each times tables.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925" y="365125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3753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lassroom resource - 12 x 12 multiplication grid. | Multiplication grid,  Number grid, Math resourc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2531" y="422188"/>
            <a:ext cx="6209599" cy="6054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3657600" y="973777"/>
            <a:ext cx="356260" cy="5332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5391005" y="973777"/>
            <a:ext cx="356260" cy="5332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/>
        </p:nvSpPr>
        <p:spPr>
          <a:xfrm>
            <a:off x="4100945" y="973777"/>
            <a:ext cx="356260" cy="5332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967061" y="973777"/>
            <a:ext cx="356260" cy="5332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703127" y="973777"/>
            <a:ext cx="356260" cy="5332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4534003" y="973777"/>
            <a:ext cx="356260" cy="5332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14949" y="973777"/>
            <a:ext cx="356260" cy="53320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2"/>
          <p:cNvSpPr/>
          <p:nvPr/>
        </p:nvSpPr>
        <p:spPr>
          <a:xfrm>
            <a:off x="3657600" y="973777"/>
            <a:ext cx="5522026" cy="320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3657600" y="1453808"/>
            <a:ext cx="5522026" cy="320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57600" y="1911982"/>
            <a:ext cx="5522026" cy="320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3657600" y="2361349"/>
            <a:ext cx="5522026" cy="320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/>
          <p:cNvSpPr/>
          <p:nvPr/>
        </p:nvSpPr>
        <p:spPr>
          <a:xfrm>
            <a:off x="3736769" y="2785684"/>
            <a:ext cx="5522026" cy="320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3657600" y="3228808"/>
            <a:ext cx="5522026" cy="320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657600" y="5045478"/>
            <a:ext cx="5522026" cy="3206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TextBox 3"/>
          <p:cNvSpPr txBox="1"/>
          <p:nvPr/>
        </p:nvSpPr>
        <p:spPr>
          <a:xfrm>
            <a:off x="308758" y="641268"/>
            <a:ext cx="23275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The order of the times tables is important. </a:t>
            </a:r>
          </a:p>
          <a:p>
            <a:endParaRPr lang="en-GB" sz="2400" dirty="0"/>
          </a:p>
          <a:p>
            <a:r>
              <a:rPr lang="en-GB" sz="2400" dirty="0" smtClean="0"/>
              <a:t>When visualised, it can help children chunk their learning so that it is more manageable.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5966292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Multiplication Tables And Number Square - Lessons - Blendspace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875" r="776"/>
          <a:stretch/>
        </p:blipFill>
        <p:spPr bwMode="auto">
          <a:xfrm>
            <a:off x="2698941" y="1031607"/>
            <a:ext cx="6499225" cy="56720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01350" y="160338"/>
            <a:ext cx="1047750" cy="1047750"/>
          </a:xfrm>
          <a:prstGeom prst="rect">
            <a:avLst/>
          </a:prstGeom>
        </p:spPr>
      </p:pic>
      <p:sp>
        <p:nvSpPr>
          <p:cNvPr id="7" name="Frame 6"/>
          <p:cNvSpPr/>
          <p:nvPr/>
        </p:nvSpPr>
        <p:spPr>
          <a:xfrm>
            <a:off x="8271786" y="1379731"/>
            <a:ext cx="522515" cy="532388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Frame 8"/>
          <p:cNvSpPr/>
          <p:nvPr/>
        </p:nvSpPr>
        <p:spPr>
          <a:xfrm>
            <a:off x="7399688" y="1379733"/>
            <a:ext cx="464871" cy="532388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0" name="Frame 9"/>
          <p:cNvSpPr/>
          <p:nvPr/>
        </p:nvSpPr>
        <p:spPr>
          <a:xfrm>
            <a:off x="8709559" y="1379732"/>
            <a:ext cx="522515" cy="532388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1" name="Frame 10"/>
          <p:cNvSpPr/>
          <p:nvPr/>
        </p:nvSpPr>
        <p:spPr>
          <a:xfrm>
            <a:off x="7835737" y="1379732"/>
            <a:ext cx="522515" cy="5323887"/>
          </a:xfrm>
          <a:prstGeom prst="fram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32226" y="240311"/>
            <a:ext cx="1995055" cy="64633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Using known facts as bridging steps.</a:t>
            </a:r>
          </a:p>
          <a:p>
            <a:endParaRPr lang="en-GB" dirty="0"/>
          </a:p>
          <a:p>
            <a:r>
              <a:rPr lang="en-GB" dirty="0" smtClean="0"/>
              <a:t>Square numbers can be an excellent bridging step.</a:t>
            </a:r>
          </a:p>
          <a:p>
            <a:endParaRPr lang="en-GB" dirty="0"/>
          </a:p>
          <a:p>
            <a:r>
              <a:rPr lang="en-GB" dirty="0" smtClean="0"/>
              <a:t>The 10 x tables are also excellent bridging steps.</a:t>
            </a:r>
          </a:p>
          <a:p>
            <a:endParaRPr lang="en-GB" dirty="0"/>
          </a:p>
          <a:p>
            <a:r>
              <a:rPr lang="en-GB" dirty="0" smtClean="0"/>
              <a:t>Using this strategy helps speed pupils up and avoids over loading their working memory.</a:t>
            </a:r>
          </a:p>
          <a:p>
            <a:endParaRPr lang="en-GB" dirty="0"/>
          </a:p>
          <a:p>
            <a:r>
              <a:rPr lang="en-GB" dirty="0" smtClean="0"/>
              <a:t>E.g. 6 x 12 = 60 + 12 = 72 </a:t>
            </a:r>
          </a:p>
          <a:p>
            <a:endParaRPr lang="en-GB" dirty="0"/>
          </a:p>
          <a:p>
            <a:r>
              <a:rPr lang="en-GB" dirty="0" smtClean="0"/>
              <a:t>Instead of 6, 12, 18, 24, 30, 36, 42, 48, 54, 60, 66, 72.</a:t>
            </a:r>
            <a:endParaRPr lang="en-GB" dirty="0"/>
          </a:p>
        </p:txBody>
      </p:sp>
      <p:sp>
        <p:nvSpPr>
          <p:cNvPr id="13" name="Rounded Rectangle 12"/>
          <p:cNvSpPr/>
          <p:nvPr/>
        </p:nvSpPr>
        <p:spPr>
          <a:xfrm>
            <a:off x="9656248" y="1674421"/>
            <a:ext cx="2401258" cy="305195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600" dirty="0" smtClean="0"/>
              <a:t>7 x 6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6 x 6 =36</a:t>
            </a:r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36 + 6 =42</a:t>
            </a:r>
            <a:endParaRPr lang="en-GB" sz="3600" dirty="0"/>
          </a:p>
        </p:txBody>
      </p:sp>
      <p:sp>
        <p:nvSpPr>
          <p:cNvPr id="14" name="Donut 13"/>
          <p:cNvSpPr/>
          <p:nvPr/>
        </p:nvSpPr>
        <p:spPr>
          <a:xfrm>
            <a:off x="5948554" y="3764479"/>
            <a:ext cx="558140" cy="463137"/>
          </a:xfrm>
          <a:prstGeom prst="donut">
            <a:avLst>
              <a:gd name="adj" fmla="val 111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6" name="Circular Arrow 15"/>
          <p:cNvSpPr/>
          <p:nvPr/>
        </p:nvSpPr>
        <p:spPr>
          <a:xfrm rot="16408967" flipH="1">
            <a:off x="5732386" y="3784761"/>
            <a:ext cx="560131" cy="1024403"/>
          </a:xfrm>
          <a:prstGeom prst="circular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2599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9" grpId="0" animBg="1"/>
      <p:bldP spid="10" grpId="0" animBg="1"/>
      <p:bldP spid="11" grpId="0" animBg="1"/>
      <p:bldP spid="14" grpId="0" animBg="1"/>
      <p:bldP spid="1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If you did not know what 8 x 9 is, how could you use other known facts to work it out.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506662"/>
            <a:ext cx="10515600" cy="4351338"/>
          </a:xfrm>
        </p:spPr>
        <p:txBody>
          <a:bodyPr/>
          <a:lstStyle/>
          <a:p>
            <a:r>
              <a:rPr lang="en-GB" dirty="0" smtClean="0"/>
              <a:t>8 x 10 = 80   80 – 8 = 72</a:t>
            </a:r>
          </a:p>
          <a:p>
            <a:r>
              <a:rPr lang="en-GB" dirty="0" smtClean="0"/>
              <a:t>8 x 8 is a square number – 64 + 8 = 72</a:t>
            </a:r>
          </a:p>
          <a:p>
            <a:r>
              <a:rPr lang="en-GB" dirty="0" smtClean="0"/>
              <a:t>8 x 5 = 40 x 2 = 80 (10 lots of 8)  subtract 8 = 72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0" y="365125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6979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11 and 12 </a:t>
            </a:r>
            <a:r>
              <a:rPr lang="en-GB" dirty="0" smtClean="0"/>
              <a:t>times tables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pupils have a secure knowledge of the 10 and 2 times tables, they can use this to help with the 12 times tables.</a:t>
            </a:r>
          </a:p>
          <a:p>
            <a:endParaRPr lang="en-GB" dirty="0"/>
          </a:p>
          <a:p>
            <a:r>
              <a:rPr lang="en-GB" dirty="0" smtClean="0"/>
              <a:t>E.g. 12 x 8 = (10 x 8) + (2 x 8)  </a:t>
            </a:r>
          </a:p>
          <a:p>
            <a:endParaRPr lang="en-GB" dirty="0"/>
          </a:p>
          <a:p>
            <a:r>
              <a:rPr lang="en-GB" dirty="0" smtClean="0"/>
              <a:t> 80 + 16 = 96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9925" y="230188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739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274" y="596786"/>
            <a:ext cx="947222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Associated facts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7 </a:t>
            </a:r>
            <a:r>
              <a:rPr lang="en-GB" dirty="0" smtClean="0"/>
              <a:t>x 8 = 56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0086" y="2732108"/>
            <a:ext cx="10515600" cy="4351338"/>
          </a:xfrm>
        </p:spPr>
        <p:txBody>
          <a:bodyPr/>
          <a:lstStyle/>
          <a:p>
            <a:r>
              <a:rPr lang="en-GB" dirty="0" smtClean="0"/>
              <a:t>What associated facts do you know?</a:t>
            </a:r>
          </a:p>
          <a:p>
            <a:endParaRPr lang="en-GB" dirty="0"/>
          </a:p>
          <a:p>
            <a:r>
              <a:rPr lang="en-GB" dirty="0" smtClean="0"/>
              <a:t>8 x 7 = 56</a:t>
            </a:r>
          </a:p>
          <a:p>
            <a:r>
              <a:rPr lang="en-GB" dirty="0" smtClean="0"/>
              <a:t>56 </a:t>
            </a:r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÷ 8 = 7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56 ÷ 7 = 8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560 ÷ 7 = 70</a:t>
            </a:r>
          </a:p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70 x 80 = 5600 etc. 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1524" y="211818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27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Spotting Patterns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What do you notice when you multiply an even number by 6?</a:t>
            </a:r>
          </a:p>
          <a:p>
            <a:endParaRPr lang="en-GB" dirty="0"/>
          </a:p>
          <a:p>
            <a:r>
              <a:rPr lang="en-GB" dirty="0" smtClean="0"/>
              <a:t>6 X </a:t>
            </a:r>
            <a:r>
              <a:rPr lang="en-GB" dirty="0" smtClean="0">
                <a:solidFill>
                  <a:srgbClr val="FF0000"/>
                </a:solidFill>
              </a:rPr>
              <a:t>2</a:t>
            </a:r>
            <a:r>
              <a:rPr lang="en-GB" dirty="0" smtClean="0"/>
              <a:t> = 1</a:t>
            </a:r>
            <a:r>
              <a:rPr lang="en-GB" dirty="0" smtClean="0">
                <a:solidFill>
                  <a:srgbClr val="FF0000"/>
                </a:solidFill>
              </a:rPr>
              <a:t>2</a:t>
            </a:r>
          </a:p>
          <a:p>
            <a:r>
              <a:rPr lang="en-GB" dirty="0" smtClean="0"/>
              <a:t>6 X</a:t>
            </a:r>
            <a:r>
              <a:rPr lang="en-GB" dirty="0" smtClean="0">
                <a:solidFill>
                  <a:srgbClr val="FF0000"/>
                </a:solidFill>
              </a:rPr>
              <a:t> 4 </a:t>
            </a:r>
            <a:r>
              <a:rPr lang="en-GB" dirty="0" smtClean="0"/>
              <a:t>= 2</a:t>
            </a:r>
            <a:r>
              <a:rPr lang="en-GB" dirty="0" smtClean="0">
                <a:solidFill>
                  <a:srgbClr val="FF0000"/>
                </a:solidFill>
              </a:rPr>
              <a:t>4</a:t>
            </a:r>
          </a:p>
          <a:p>
            <a:r>
              <a:rPr lang="en-GB" dirty="0" smtClean="0"/>
              <a:t>6 X </a:t>
            </a:r>
            <a:r>
              <a:rPr lang="en-GB" dirty="0" smtClean="0">
                <a:solidFill>
                  <a:srgbClr val="FF0000"/>
                </a:solidFill>
              </a:rPr>
              <a:t>6 </a:t>
            </a:r>
            <a:r>
              <a:rPr lang="en-GB" dirty="0" smtClean="0"/>
              <a:t>= 3</a:t>
            </a:r>
            <a:r>
              <a:rPr lang="en-GB" dirty="0" smtClean="0">
                <a:solidFill>
                  <a:srgbClr val="FF0000"/>
                </a:solidFill>
              </a:rPr>
              <a:t>6</a:t>
            </a:r>
          </a:p>
          <a:p>
            <a:r>
              <a:rPr lang="en-GB" dirty="0"/>
              <a:t>6</a:t>
            </a:r>
            <a:r>
              <a:rPr lang="en-GB" dirty="0" smtClean="0"/>
              <a:t> X </a:t>
            </a:r>
            <a:r>
              <a:rPr lang="en-GB" dirty="0" smtClean="0">
                <a:solidFill>
                  <a:srgbClr val="FF0000"/>
                </a:solidFill>
              </a:rPr>
              <a:t>8 </a:t>
            </a:r>
            <a:r>
              <a:rPr lang="en-GB" dirty="0" smtClean="0"/>
              <a:t>= 4</a:t>
            </a:r>
            <a:r>
              <a:rPr lang="en-GB" dirty="0" smtClean="0">
                <a:solidFill>
                  <a:srgbClr val="FF0000"/>
                </a:solidFill>
              </a:rPr>
              <a:t>8</a:t>
            </a:r>
          </a:p>
          <a:p>
            <a:r>
              <a:rPr lang="en-GB" dirty="0"/>
              <a:t>6</a:t>
            </a:r>
            <a:r>
              <a:rPr lang="en-GB" dirty="0" smtClean="0"/>
              <a:t> X 1</a:t>
            </a:r>
            <a:r>
              <a:rPr lang="en-GB" dirty="0" smtClean="0">
                <a:solidFill>
                  <a:srgbClr val="FF0000"/>
                </a:solidFill>
              </a:rPr>
              <a:t>0 </a:t>
            </a:r>
            <a:r>
              <a:rPr lang="en-GB" dirty="0" smtClean="0"/>
              <a:t>= 6</a:t>
            </a:r>
            <a:r>
              <a:rPr lang="en-GB" dirty="0" smtClean="0">
                <a:solidFill>
                  <a:srgbClr val="FF0000"/>
                </a:solidFill>
              </a:rPr>
              <a:t>0</a:t>
            </a:r>
          </a:p>
          <a:p>
            <a:r>
              <a:rPr lang="en-GB" dirty="0"/>
              <a:t>6</a:t>
            </a:r>
            <a:r>
              <a:rPr lang="en-GB" dirty="0" smtClean="0"/>
              <a:t> X 1</a:t>
            </a:r>
            <a:r>
              <a:rPr lang="en-GB" dirty="0" smtClean="0">
                <a:solidFill>
                  <a:srgbClr val="FF0000"/>
                </a:solidFill>
              </a:rPr>
              <a:t>2 </a:t>
            </a:r>
            <a:r>
              <a:rPr lang="en-GB" dirty="0" smtClean="0"/>
              <a:t>= 7</a:t>
            </a:r>
            <a:r>
              <a:rPr lang="en-GB" dirty="0" smtClean="0">
                <a:solidFill>
                  <a:srgbClr val="FF0000"/>
                </a:solidFill>
              </a:rPr>
              <a:t>2</a:t>
            </a:r>
            <a:endParaRPr lang="en-GB" dirty="0" smtClean="0"/>
          </a:p>
        </p:txBody>
      </p:sp>
    </p:spTree>
    <p:extLst>
      <p:ext uri="{BB962C8B-B14F-4D97-AF65-F5344CB8AC3E}">
        <p14:creationId xmlns:p14="http://schemas.microsoft.com/office/powerpoint/2010/main" val="31975342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9 Times Tables on fingers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2050" name="Picture 2" descr="Learning Times Tables Using Fingers - Yorkshire-Education-Servi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6900" y="2039711"/>
            <a:ext cx="4935300" cy="4137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5176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can you help?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Parental </a:t>
            </a:r>
            <a:r>
              <a:rPr lang="en-GB" dirty="0" smtClean="0"/>
              <a:t>guide</a:t>
            </a:r>
            <a:r>
              <a:rPr lang="en-GB" dirty="0"/>
              <a:t> </a:t>
            </a:r>
            <a:r>
              <a:rPr lang="en-GB" dirty="0" smtClean="0"/>
              <a:t>(Demonstration after the presentation).</a:t>
            </a:r>
            <a:endParaRPr lang="en-GB" dirty="0" smtClean="0"/>
          </a:p>
          <a:p>
            <a:r>
              <a:rPr lang="en-GB" dirty="0" smtClean="0"/>
              <a:t>Visit the school website – Children - Maths</a:t>
            </a:r>
          </a:p>
          <a:p>
            <a:r>
              <a:rPr lang="en-GB" dirty="0" smtClean="0">
                <a:hlinkClick r:id="rId2"/>
              </a:rPr>
              <a:t>https://www.st-modwens.staffs.sch.uk/page/?title=MATHS&amp;pid=130</a:t>
            </a:r>
            <a:r>
              <a:rPr lang="en-GB" dirty="0" smtClean="0"/>
              <a:t> </a:t>
            </a:r>
          </a:p>
          <a:p>
            <a:r>
              <a:rPr lang="en-GB" dirty="0" smtClean="0"/>
              <a:t>Daily </a:t>
            </a:r>
            <a:r>
              <a:rPr lang="en-GB" dirty="0" smtClean="0"/>
              <a:t>practise – little and often.</a:t>
            </a:r>
            <a:endParaRPr lang="en-GB" dirty="0" smtClean="0"/>
          </a:p>
          <a:p>
            <a:r>
              <a:rPr lang="en-GB" dirty="0" smtClean="0"/>
              <a:t>Make use of the apps and programmes school provides (</a:t>
            </a:r>
            <a:r>
              <a:rPr lang="en-GB" dirty="0" err="1" smtClean="0"/>
              <a:t>TTrockstars</a:t>
            </a:r>
            <a:r>
              <a:rPr lang="en-GB" dirty="0" smtClean="0"/>
              <a:t>).</a:t>
            </a:r>
          </a:p>
          <a:p>
            <a:r>
              <a:rPr lang="en-GB" dirty="0" smtClean="0"/>
              <a:t>Make it competitive – can they beat their own score, siblings, you etc</a:t>
            </a:r>
            <a:r>
              <a:rPr lang="en-GB" dirty="0" smtClean="0"/>
              <a:t>.</a:t>
            </a:r>
          </a:p>
          <a:p>
            <a:r>
              <a:rPr lang="en-GB" dirty="0" smtClean="0"/>
              <a:t>All the strategies shown are used to build up fluency and get pupils to a point where they can recall all the times tables facts (12 x 12).</a:t>
            </a:r>
            <a:endParaRPr lang="en-GB" dirty="0" smtClean="0"/>
          </a:p>
        </p:txBody>
      </p:sp>
      <p:pic>
        <p:nvPicPr>
          <p:cNvPr id="4098" name="Picture 2" descr="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618" y="5883274"/>
            <a:ext cx="1238250" cy="857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9925" y="214312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095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How can you help?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Ensure pupils practise being flexible with their facts.</a:t>
            </a:r>
          </a:p>
          <a:p>
            <a:r>
              <a:rPr lang="en-GB" dirty="0" smtClean="0"/>
              <a:t>Skip count backwards and forwards.</a:t>
            </a:r>
          </a:p>
          <a:p>
            <a:r>
              <a:rPr lang="en-GB" dirty="0" smtClean="0"/>
              <a:t>Start from different points in the times tables.</a:t>
            </a:r>
          </a:p>
          <a:p>
            <a:r>
              <a:rPr lang="en-GB" dirty="0" smtClean="0"/>
              <a:t>Mix in related division facts.</a:t>
            </a:r>
          </a:p>
          <a:p>
            <a:r>
              <a:rPr lang="en-GB" dirty="0" smtClean="0"/>
              <a:t>You could use flash cards.</a:t>
            </a:r>
          </a:p>
          <a:p>
            <a:r>
              <a:rPr lang="en-GB" dirty="0" smtClean="0"/>
              <a:t>Vary the activities they use to practise. This will help keep it fresh and will help ensure they develop number sentence.</a:t>
            </a:r>
          </a:p>
          <a:p>
            <a:r>
              <a:rPr lang="en-GB" dirty="0" smtClean="0"/>
              <a:t>Ask your child about Maths lessons, about what they are studying and about their weekly times tables assessment.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15192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9800" y="605858"/>
            <a:ext cx="10515600" cy="602117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>Tricky facts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5925" y="1207975"/>
            <a:ext cx="11423774" cy="5014346"/>
          </a:xfrm>
        </p:spPr>
        <p:txBody>
          <a:bodyPr>
            <a:normAutofit fontScale="92500"/>
          </a:bodyPr>
          <a:lstStyle/>
          <a:p>
            <a:r>
              <a:rPr lang="en-GB" dirty="0" smtClean="0"/>
              <a:t>Pupils will often struggle on a few facts.</a:t>
            </a:r>
          </a:p>
          <a:p>
            <a:r>
              <a:rPr lang="en-GB" dirty="0" smtClean="0"/>
              <a:t>You can use </a:t>
            </a:r>
            <a:r>
              <a:rPr lang="en-GB" dirty="0" err="1" smtClean="0"/>
              <a:t>TTrockstars</a:t>
            </a:r>
            <a:r>
              <a:rPr lang="en-GB" dirty="0" smtClean="0"/>
              <a:t> to help spot the facts they are regularly getting wrong.</a:t>
            </a:r>
          </a:p>
          <a:p>
            <a:r>
              <a:rPr lang="en-GB" dirty="0" smtClean="0"/>
              <a:t>Display these facts around the house (fridge, bedroom, living room).</a:t>
            </a:r>
          </a:p>
          <a:p>
            <a:r>
              <a:rPr lang="en-GB" dirty="0" smtClean="0"/>
              <a:t>Revise that fact as regularly as possible over the period of </a:t>
            </a:r>
            <a:r>
              <a:rPr lang="en-GB" dirty="0" smtClean="0"/>
              <a:t>a few</a:t>
            </a:r>
            <a:r>
              <a:rPr lang="en-GB" dirty="0" smtClean="0"/>
              <a:t> </a:t>
            </a:r>
            <a:r>
              <a:rPr lang="en-GB" dirty="0" smtClean="0"/>
              <a:t>weeks.</a:t>
            </a:r>
          </a:p>
          <a:p>
            <a:r>
              <a:rPr lang="en-GB" dirty="0" smtClean="0"/>
              <a:t>Intensive focus on one fact will help it stick in their memories</a:t>
            </a:r>
            <a:r>
              <a:rPr lang="en-GB" dirty="0" smtClean="0"/>
              <a:t>. E.g. ask on the way to and from school, before dinner, after brushing teeth, waiting to cross the road etc.</a:t>
            </a:r>
            <a:endParaRPr lang="en-GB" dirty="0" smtClean="0"/>
          </a:p>
          <a:p>
            <a:r>
              <a:rPr lang="en-GB" dirty="0" smtClean="0"/>
              <a:t>When they get more confident revisit it less regularly but don’t forget about it. </a:t>
            </a:r>
          </a:p>
          <a:p>
            <a:r>
              <a:rPr lang="en-GB" dirty="0" smtClean="0"/>
              <a:t>You can also help them create a rhyme or saying to help them remember it.  </a:t>
            </a:r>
            <a:r>
              <a:rPr lang="en-GB" dirty="0" smtClean="0">
                <a:solidFill>
                  <a:srgbClr val="FF0000"/>
                </a:solidFill>
              </a:rPr>
              <a:t>I ate and I ate until I was sick on the floor ( 8 x 8 is 64)</a:t>
            </a:r>
          </a:p>
          <a:p>
            <a:r>
              <a:rPr lang="en-GB" dirty="0" smtClean="0">
                <a:solidFill>
                  <a:srgbClr val="FF0000"/>
                </a:solidFill>
              </a:rPr>
              <a:t>5678 Consecutive numbers -  56 = 7 x 8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31525" y="160225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7654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https://ictgames.com/tablesTennis/mobile</a:t>
            </a:r>
            <a:r>
              <a:rPr lang="en-GB" dirty="0" smtClean="0">
                <a:hlinkClick r:id="rId2"/>
              </a:rPr>
              <a:t>/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1275" y="1577583"/>
            <a:ext cx="6744634" cy="4599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6036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 smtClean="0"/>
              <a:t>Questions?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en-GB" sz="4800" dirty="0"/>
          </a:p>
          <a:p>
            <a:pPr marL="0" indent="0">
              <a:buNone/>
            </a:pPr>
            <a:endParaRPr lang="en-GB" sz="4800" dirty="0" smtClean="0"/>
          </a:p>
          <a:p>
            <a:pPr marL="0" indent="0" algn="ctr">
              <a:buNone/>
            </a:pPr>
            <a:r>
              <a:rPr lang="en-GB" sz="4800" dirty="0" smtClean="0"/>
              <a:t>Thank </a:t>
            </a:r>
            <a:r>
              <a:rPr lang="en-GB" sz="4800" dirty="0" smtClean="0"/>
              <a:t>you </a:t>
            </a:r>
          </a:p>
          <a:p>
            <a:pPr marL="0" indent="0" algn="ctr">
              <a:buNone/>
            </a:pPr>
            <a:endParaRPr lang="en-GB" sz="4800" dirty="0" smtClean="0"/>
          </a:p>
          <a:p>
            <a:pPr marL="0" indent="0" algn="ctr">
              <a:buNone/>
            </a:pPr>
            <a:r>
              <a:rPr lang="en-GB" sz="4800" dirty="0" smtClean="0"/>
              <a:t>Feedback welcome – please complete the </a:t>
            </a:r>
            <a:r>
              <a:rPr lang="en-GB" sz="4800" smtClean="0"/>
              <a:t>short survey.</a:t>
            </a:r>
          </a:p>
          <a:p>
            <a:pPr marL="0" indent="0" algn="ctr">
              <a:buNone/>
            </a:pPr>
            <a:endParaRPr lang="en-GB" sz="4800" dirty="0" smtClean="0"/>
          </a:p>
          <a:p>
            <a:pPr marL="0" indent="0" algn="ctr">
              <a:buNone/>
            </a:pPr>
            <a:r>
              <a:rPr lang="en-GB" sz="4800" dirty="0">
                <a:hlinkClick r:id="rId2"/>
              </a:rPr>
              <a:t>https://</a:t>
            </a:r>
            <a:r>
              <a:rPr lang="en-GB" sz="4800" dirty="0" smtClean="0">
                <a:hlinkClick r:id="rId2"/>
              </a:rPr>
              <a:t>forms.office.com/Pages/ResponsePage.aspx?id=x1hMomtpk0GUQ2kNnaf6Wp6C7L62TNNHluObDt8SgVdUODlXQzFYT0RZUEFENkhaUUdRUjg5QzYwOC4u</a:t>
            </a:r>
            <a:r>
              <a:rPr lang="en-GB" sz="4800" dirty="0" smtClean="0"/>
              <a:t> </a:t>
            </a:r>
            <a:endParaRPr lang="en-GB" sz="4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9925" y="230188"/>
            <a:ext cx="1047750" cy="1047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490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466</TotalTime>
  <Words>1386</Words>
  <Application>Microsoft Office PowerPoint</Application>
  <PresentationFormat>Widescreen</PresentationFormat>
  <Paragraphs>145</Paragraphs>
  <Slides>25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8" baseType="lpstr">
      <vt:lpstr>Arial</vt:lpstr>
      <vt:lpstr>Calibri</vt:lpstr>
      <vt:lpstr>Office Theme</vt:lpstr>
      <vt:lpstr>Times tables  Parent Workshop</vt:lpstr>
      <vt:lpstr>Aims</vt:lpstr>
      <vt:lpstr>National Expectations</vt:lpstr>
      <vt:lpstr>The Multiplication Tables Check (MTC)</vt:lpstr>
      <vt:lpstr>Why are times tables important?</vt:lpstr>
      <vt:lpstr>PowerPoint Presentation</vt:lpstr>
      <vt:lpstr>PowerPoint Presentation</vt:lpstr>
      <vt:lpstr>Cognitive Load and Times tables</vt:lpstr>
      <vt:lpstr>Which topics in primary school maths require times tables knowledge?</vt:lpstr>
      <vt:lpstr>KS2 topics which require times tables knowledge. </vt:lpstr>
      <vt:lpstr>How we teach times tables at Saint Modwen’s.</vt:lpstr>
      <vt:lpstr>The Number Sense Approach</vt:lpstr>
      <vt:lpstr>The Number Sense approach</vt:lpstr>
      <vt:lpstr>PowerPoint Presentation</vt:lpstr>
      <vt:lpstr>PowerPoint Presentation</vt:lpstr>
      <vt:lpstr> If you did not know what 8 x 9 is, how could you use other known facts to work it out.</vt:lpstr>
      <vt:lpstr>11 and 12 times tables </vt:lpstr>
      <vt:lpstr>Associated facts  7 x 8 = 56</vt:lpstr>
      <vt:lpstr>Spotting Patterns</vt:lpstr>
      <vt:lpstr>9 Times Tables on fingers</vt:lpstr>
      <vt:lpstr>How can you help?</vt:lpstr>
      <vt:lpstr>How can you help?</vt:lpstr>
      <vt:lpstr>Tricky facts</vt:lpstr>
      <vt:lpstr>https://ictgames.com/tablesTennis/mobile/ </vt:lpstr>
      <vt:lpstr>Questions? </vt:lpstr>
    </vt:vector>
  </TitlesOfParts>
  <Company>St Modwens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Times tables  Parent Workshop</dc:title>
  <dc:creator>staff04</dc:creator>
  <cp:lastModifiedBy>staff04</cp:lastModifiedBy>
  <cp:revision>30</cp:revision>
  <dcterms:created xsi:type="dcterms:W3CDTF">2022-01-21T13:53:36Z</dcterms:created>
  <dcterms:modified xsi:type="dcterms:W3CDTF">2022-02-16T17:44:05Z</dcterms:modified>
</cp:coreProperties>
</file>